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305" r:id="rId3"/>
    <p:sldId id="340" r:id="rId4"/>
    <p:sldId id="341" r:id="rId5"/>
    <p:sldId id="342" r:id="rId6"/>
    <p:sldId id="300" r:id="rId7"/>
    <p:sldId id="307" r:id="rId8"/>
    <p:sldId id="317" r:id="rId9"/>
    <p:sldId id="334" r:id="rId10"/>
    <p:sldId id="335" r:id="rId11"/>
    <p:sldId id="319" r:id="rId12"/>
    <p:sldId id="320" r:id="rId13"/>
    <p:sldId id="321" r:id="rId14"/>
    <p:sldId id="318" r:id="rId15"/>
    <p:sldId id="337" r:id="rId16"/>
    <p:sldId id="336" r:id="rId17"/>
    <p:sldId id="338" r:id="rId18"/>
    <p:sldId id="322" r:id="rId19"/>
    <p:sldId id="324" r:id="rId20"/>
    <p:sldId id="325" r:id="rId21"/>
    <p:sldId id="323" r:id="rId22"/>
    <p:sldId id="339" r:id="rId23"/>
    <p:sldId id="304" r:id="rId24"/>
    <p:sldId id="327" r:id="rId25"/>
    <p:sldId id="328" r:id="rId26"/>
    <p:sldId id="329" r:id="rId27"/>
    <p:sldId id="330" r:id="rId28"/>
    <p:sldId id="331" r:id="rId29"/>
    <p:sldId id="332" r:id="rId30"/>
    <p:sldId id="333" r:id="rId3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AAB"/>
    <a:srgbClr val="A79169"/>
    <a:srgbClr val="443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8"/>
    <p:restoredTop sz="95915"/>
  </p:normalViewPr>
  <p:slideViewPr>
    <p:cSldViewPr snapToGrid="0">
      <p:cViewPr varScale="1">
        <p:scale>
          <a:sx n="114" d="100"/>
          <a:sy n="114" d="100"/>
        </p:scale>
        <p:origin x="5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24C8E-7CE5-9D43-97E5-5DD958638FA4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D6A95-879E-5A47-9414-45BA2EDE19E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720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2295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8950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7794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559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2649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918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6778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4635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3914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95840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186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205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42989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9163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4783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4964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9814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4237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2453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04300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235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651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1846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868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9578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257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052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DBD81-78D4-F742-9E43-73BFA7B01FF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59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F519-26E9-EAD7-2549-A38E52698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1E384-B3C5-29AF-8B4C-2134DCBA2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87AF-071F-EC05-21A8-2EEE2BC5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A7940-39ED-B008-A2EC-DD638C74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6C43-F151-8791-74DB-0F57F87D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52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B4A-99C5-9CD3-0FF4-44BDBE86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868E9-46B4-2A28-B6F3-5283BD85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A83CA-F05A-C782-BBD9-CC72A360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B5C6-3A1B-EFB6-CC14-AC74F52D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175E1-3971-805A-5B6F-0455DDC3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288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8B78C-0E92-023D-B108-DBD353BBE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FEEA6-6B0C-23EC-092C-C06AFC5C9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7E00D-9781-C087-6D73-D9E2740D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2C7C-481A-85F8-C693-F3252D22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0FC97-395F-2D79-33B6-AB7EC1D2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90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62C5-5F00-2392-76E1-A9F8D425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024A-E75D-28AF-3049-3EAB795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A36A8-AC4C-B547-C1E2-3678FE12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CC59-F90D-54DC-4CEB-FCD34D25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E5C8-FE9D-600C-D481-F7D21D14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982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6E38-2EE4-E826-EEFA-435DD2FD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AE4B-9140-FFA6-B99A-08A49AA6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8736-B542-8E14-F586-703D9EB0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5F9C-55A0-AACF-FE58-69342987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46CF-6AB9-CEC6-E6FA-C8BF3A56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795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1CFA-2AE8-C830-28D3-2E44EF8A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E82D-BA05-E42C-D974-D78544B9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3768A-EDEE-0C6F-28DF-DC603FCA1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6E90A-01FD-539C-1528-18618E0E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A9A2-AA8A-1B9C-78F7-34AB42E6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B0C82-A7E5-F341-9A1D-95962FF8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794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B0F6-5AA9-D096-0006-9D551643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F49BE-1BF0-8462-926E-64D18FDA7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0876-59B8-27FA-44CC-AFF742593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E8FD-B58A-9EB4-55D7-8DD5CEC05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72706-1697-DEE3-3808-6C5396D4F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551DC6-184F-579E-2C58-11B0F360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E73FF-F9A1-DB9F-37CE-DAB7C685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262D1-CC3F-8E64-1DB5-6A32466B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242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8174-69C5-2EDB-BD77-D0C3572A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1E6EB-E858-78CD-12E9-8707929D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BF93E-C12B-2DFB-05E6-EC14B465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8F999-139E-432C-91C5-E64CE893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581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B3842-6276-14BF-40AE-4385B914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2C9F4-1DFD-36A8-66FF-83739B1E0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4D06-8628-128F-F550-6D12C33C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23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E8B9-182D-D5A0-6E1D-9B496052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9BD42-1FC7-5EA8-EE35-50497857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A17AE-7DDF-C5A6-34F9-ABAD60721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AC77F-4946-8A55-6779-680D698B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22F1A-50C1-91E2-931F-A1EF4F88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649D3-C5AA-94C2-7539-97FECD7A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025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5292-5169-107E-531C-97E45179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3FA-FA9F-1FB6-DE42-F1995B661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A050A-02AA-EE88-0B69-D8108099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A912B-BA53-2190-906D-E78082D1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0D52-56A7-200C-AF76-BAB21D09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056FD-AE70-77FC-C0D9-68B5F4BE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98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0C6F49-2812-B85D-D49F-605CB46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0BF40-7E16-C34C-0B48-589833B7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B81E-FD6D-8943-40E9-B6962F06A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BA237-2141-C74D-A51A-D2B5CD793AFB}" type="datetimeFigureOut">
              <a:rPr lang="en-CN" smtClean="0"/>
              <a:t>2025/5/9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1992-A42A-E89D-600D-90BF3A3AF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A0912-1A9A-2CBE-1DEF-C203BAE84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1614C-B5A3-1243-9942-6D9709B6835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43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iaocx@ihep.ac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project/674e7119837a2580151a086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794" y="566644"/>
            <a:ext cx="6200412" cy="60707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133" y="1680502"/>
            <a:ext cx="11040909" cy="1326048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600" b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Search </a:t>
            </a:r>
            <a:endParaRPr kumimoji="1" lang="zh-CN" altLang="en-US" sz="36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A28859-74B6-EFBA-F1B4-74DFF091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80323" y="158680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0" y="158680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490162" y="158680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41FBA5-2190-14BF-D946-A51A585A60BB}"/>
              </a:ext>
            </a:extLst>
          </p:cNvPr>
          <p:cNvSpPr txBox="1"/>
          <p:nvPr/>
        </p:nvSpPr>
        <p:spPr>
          <a:xfrm>
            <a:off x="1929133" y="1110937"/>
            <a:ext cx="6009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ffectLst/>
                <a:latin typeface="Times New Roman" panose="02020603050405020304" pitchFamily="18" charset="0"/>
                <a:ea typeface="Microsoft GothicNeo" panose="02000300000000000000" pitchFamily="2" charset="-127"/>
                <a:cs typeface="Times New Roman" panose="02020603050405020304" pitchFamily="18" charset="0"/>
              </a:rPr>
              <a:t>Department of Physics, Shandong University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7F5D02-4A32-1AE4-EED3-EAD59EF24CD4}"/>
              </a:ext>
            </a:extLst>
          </p:cNvPr>
          <p:cNvSpPr txBox="1"/>
          <p:nvPr/>
        </p:nvSpPr>
        <p:spPr>
          <a:xfrm>
            <a:off x="1929133" y="4117771"/>
            <a:ext cx="2637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Chengxin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Liao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liaocx@ihep.ac.cn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May, Wed 7, 2025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5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E8E34-3C44-B30F-5C3B-52A9B6D44743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2329C5-2928-30B3-F82A-E33ED45F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408"/>
            <a:ext cx="3100715" cy="2227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86035E-6B8C-076C-B674-7A017AF8E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782" y="1628408"/>
            <a:ext cx="3100716" cy="22442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C39C23-68D4-2707-23BF-1AA14AEEC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514" y="1611298"/>
            <a:ext cx="3098564" cy="22442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9F14AF-6BC9-648E-284B-680CE1995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037" y="1611298"/>
            <a:ext cx="3100715" cy="2228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D2B4BA-214C-FAE5-324E-DD61EA7BD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1" y="3950689"/>
            <a:ext cx="2894090" cy="2085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3332F-0A07-53B2-71A1-774237A4F74F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6729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SR(HH)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767D7B-4C12-A9C3-544A-955F4365F6A7}"/>
              </a:ext>
            </a:extLst>
          </p:cNvPr>
          <p:cNvSpPr txBox="1"/>
          <p:nvPr/>
        </p:nvSpPr>
        <p:spPr>
          <a:xfrm>
            <a:off x="1898314" y="79905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5FE84E-7646-E4B0-6750-88406D1A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1180033"/>
            <a:ext cx="3028082" cy="2174808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E3F7C40-2D28-47C3-2909-29B1ACEBA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73"/>
          <a:stretch/>
        </p:blipFill>
        <p:spPr>
          <a:xfrm>
            <a:off x="172994" y="3242784"/>
            <a:ext cx="3028082" cy="5481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9C7192-FC2D-3E5E-C67A-555897C3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4" y="5019688"/>
            <a:ext cx="10843137" cy="1179475"/>
          </a:xfrm>
          <a:prstGeom prst="rect">
            <a:avLst/>
          </a:prstGeom>
        </p:spPr>
      </p:pic>
      <p:pic>
        <p:nvPicPr>
          <p:cNvPr id="20" name="Picture 19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77A514DB-2B33-CAE1-9CA6-4D86C4E38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243" y="1124981"/>
            <a:ext cx="3545349" cy="254634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A0A4A3-CA4E-4607-DAE3-492DF1055323}"/>
              </a:ext>
            </a:extLst>
          </p:cNvPr>
          <p:cNvCxnSpPr/>
          <p:nvPr/>
        </p:nvCxnSpPr>
        <p:spPr>
          <a:xfrm>
            <a:off x="6529973" y="2261914"/>
            <a:ext cx="1448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F63A19-D17F-0438-9541-26E8DBC54E3F}"/>
              </a:ext>
            </a:extLst>
          </p:cNvPr>
          <p:cNvSpPr txBox="1"/>
          <p:nvPr/>
        </p:nvSpPr>
        <p:spPr>
          <a:xfrm>
            <a:off x="6774775" y="1852670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354B27-7AAE-A89F-4511-77F3FE8DA192}"/>
              </a:ext>
            </a:extLst>
          </p:cNvPr>
          <p:cNvSpPr txBox="1"/>
          <p:nvPr/>
        </p:nvSpPr>
        <p:spPr>
          <a:xfrm>
            <a:off x="154552" y="469805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Sum Zn = 7.65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03C17-21DD-8AC2-8F9D-F4A64D0E2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076" y="1216935"/>
            <a:ext cx="3290070" cy="2362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7B0DF2-450A-7217-836C-9F389234BC5E}"/>
              </a:ext>
            </a:extLst>
          </p:cNvPr>
          <p:cNvSpPr txBox="1"/>
          <p:nvPr/>
        </p:nvSpPr>
        <p:spPr>
          <a:xfrm>
            <a:off x="4301186" y="894419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 at 0.8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1FCAD-9544-A811-A8CF-63C9BEEECE33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3615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4339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2 medium tau</a:t>
            </a:r>
            <a:br>
              <a:rPr lang="en-CN" sz="2000" dirty="0"/>
            </a:br>
            <a:r>
              <a:rPr lang="en-CN" sz="2000" dirty="0"/>
              <a:t>== 0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</a:p>
          <a:p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Mtt reco &gt;= 80 &amp;&amp; Mtt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(Mtt reco &gt;= 40 &amp;&amp; Mtt reco &lt; 80) || (Mtt reco &gt; 110 &amp;&amp; Mtt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799251"/>
              </p:ext>
            </p:extLst>
          </p:nvPr>
        </p:nvGraphicFramePr>
        <p:xfrm>
          <a:off x="189475" y="4423398"/>
          <a:ext cx="65585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1420.2+-10.9304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1221.51+-5.434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821.998+-9.435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673.277+-4.073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465.375+-7.800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320.194+-2.908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7048D-BBB2-E753-01DE-FA7C44E2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72" y="748145"/>
            <a:ext cx="3747259" cy="270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214D9-6A5D-27CA-DF9B-BD8B8A952E39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1842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38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Top(HH)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2 medium tau</a:t>
                </a:r>
                <a:br>
                  <a:rPr lang="en-CN" dirty="0"/>
                </a:br>
                <a:r>
                  <a:rPr lang="en-CN" dirty="0"/>
                  <a:t>==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270&lt;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&lt;400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230&lt;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&lt;270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blipFill>
                <a:blip r:embed="rId3"/>
                <a:stretch>
                  <a:fillRect l="-2128" t="-958" r="-304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AED368-BCF5-287E-22E6-CBFDD4903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16" y="929482"/>
            <a:ext cx="3702050" cy="2649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C1536B-1488-F44D-9959-DC313C18334A}"/>
              </a:ext>
            </a:extLst>
          </p:cNvPr>
          <p:cNvCxnSpPr/>
          <p:nvPr/>
        </p:nvCxnSpPr>
        <p:spPr>
          <a:xfrm>
            <a:off x="6900333" y="4419600"/>
            <a:ext cx="270934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398120-1E6F-0C1A-C146-77D2854B3F2C}"/>
              </a:ext>
            </a:extLst>
          </p:cNvPr>
          <p:cNvSpPr txBox="1"/>
          <p:nvPr/>
        </p:nvSpPr>
        <p:spPr>
          <a:xfrm>
            <a:off x="5609267" y="4089316"/>
            <a:ext cx="21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uge overestimation</a:t>
            </a:r>
          </a:p>
        </p:txBody>
      </p:sp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41F91801-FE12-D0F8-4B86-AFF2FF494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97489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182.692+-5.738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140.981+-4.009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140.228+-5.236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103.866+-3.445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81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VV(HH)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562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&amp;&amp; C1N2_score &lt;= 0.7 &amp;&amp; VV_score &gt;= 0.80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302404"/>
              </p:ext>
            </p:extLst>
          </p:nvPr>
        </p:nvGraphicFramePr>
        <p:xfrm>
          <a:off x="172994" y="4891595"/>
          <a:ext cx="8539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524978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72788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71837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46.6004+-2.77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24.193+-0.816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6" name="Picture 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EC75AEA-DC8F-47C6-B439-0844B298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0" y="1519307"/>
            <a:ext cx="4184312" cy="3043709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2B25F3-60B4-922E-1CEF-219C5549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214" y="1544707"/>
            <a:ext cx="4229100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0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CF80B-B596-34BE-AD2E-3C96FD5103D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2086-A5DC-DA0A-5976-36E04B20B80D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34A916-4D07-06FC-583D-D09866F6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83" y="2549781"/>
            <a:ext cx="2750003" cy="3200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45FD7-670F-C648-6D34-8996250D96A2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13787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ree=200, MaxDepth=8, MinNode=1%, Learning Rate=0.05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bkg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EFACC-2F02-978D-4899-EDA963B0BC54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6B66E-678C-F420-2B63-409A7707278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635F5-5588-C234-C10D-115013A18226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89457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class(LH)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E8E34-3C44-B30F-5C3B-52A9B6D44743}"/>
              </a:ext>
            </a:extLst>
          </p:cNvPr>
          <p:cNvSpPr txBox="1"/>
          <p:nvPr/>
        </p:nvSpPr>
        <p:spPr>
          <a:xfrm>
            <a:off x="100361" y="1003610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6316E-0F6A-415E-CABB-A4CA19B2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" y="1451013"/>
            <a:ext cx="3174122" cy="228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0C5A04-31A3-C205-4C64-6646E0C3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033" y="1446711"/>
            <a:ext cx="3199243" cy="2280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00DCF8-AA19-04E3-66C2-23728ABC4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50" y="1446711"/>
            <a:ext cx="3174122" cy="22875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F80FD8-7FC7-5B00-6B5E-172E48FF5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467" y="1450893"/>
            <a:ext cx="3174122" cy="2283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C88441-57EB-C2BB-1B79-A095AA3AD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9" y="3901987"/>
            <a:ext cx="3161737" cy="2263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2EAEC-B903-019B-12C5-33972C64A82E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3641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SR(LH)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altLang="zh-CN" dirty="0"/>
              <a:t>2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A4EF88-C5AA-F3D4-D6F7-5150A595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230282"/>
            <a:ext cx="3752850" cy="270399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5BB15A-1A01-E944-7050-F17888BD902C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803517" y="3489787"/>
            <a:ext cx="839558" cy="374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F725A3-5D14-DBFF-72D2-F9498085C498}"/>
              </a:ext>
            </a:extLst>
          </p:cNvPr>
          <p:cNvSpPr txBox="1"/>
          <p:nvPr/>
        </p:nvSpPr>
        <p:spPr>
          <a:xfrm>
            <a:off x="1411597" y="3679279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arrow peak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E947A-2002-7909-A86E-19ECEE35E61E}"/>
              </a:ext>
            </a:extLst>
          </p:cNvPr>
          <p:cNvSpPr txBox="1"/>
          <p:nvPr/>
        </p:nvSpPr>
        <p:spPr>
          <a:xfrm>
            <a:off x="1519634" y="82621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100 bins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C73CA7-AD32-51C6-9384-C2FFDBC7E736}"/>
              </a:ext>
            </a:extLst>
          </p:cNvPr>
          <p:cNvSpPr txBox="1"/>
          <p:nvPr/>
        </p:nvSpPr>
        <p:spPr>
          <a:xfrm>
            <a:off x="172994" y="4053437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um Zn = 4.934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C53EB1-9992-E364-0C02-D64507CED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44" y="1220623"/>
            <a:ext cx="3752850" cy="2684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F501FD-E0E1-9CD4-4C3E-F15B32908601}"/>
              </a:ext>
            </a:extLst>
          </p:cNvPr>
          <p:cNvSpPr txBox="1"/>
          <p:nvPr/>
        </p:nvSpPr>
        <p:spPr>
          <a:xfrm>
            <a:off x="5198834" y="787323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Cut</a:t>
            </a:r>
            <a:r>
              <a:rPr lang="zh-CN" altLang="en-US" dirty="0"/>
              <a:t> </a:t>
            </a:r>
            <a:r>
              <a:rPr lang="en-US" altLang="zh-CN" dirty="0"/>
              <a:t>at 0.91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68515-39CA-0E0A-E78D-5C24399E2F23}"/>
              </a:ext>
            </a:extLst>
          </p:cNvPr>
          <p:cNvSpPr txBox="1"/>
          <p:nvPr/>
        </p:nvSpPr>
        <p:spPr>
          <a:xfrm>
            <a:off x="7961463" y="1846793"/>
            <a:ext cx="67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rebin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03FB8-FCCD-878B-3F6F-802E0545D2D9}"/>
              </a:ext>
            </a:extLst>
          </p:cNvPr>
          <p:cNvCxnSpPr>
            <a:cxnSpLocks/>
          </p:cNvCxnSpPr>
          <p:nvPr/>
        </p:nvCxnSpPr>
        <p:spPr>
          <a:xfrm>
            <a:off x="7804597" y="2216125"/>
            <a:ext cx="83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581A6ED-C32F-13E7-53D1-D562E8FB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5237" y="1292412"/>
            <a:ext cx="3556763" cy="25405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3BB18D-CA4C-8030-0A4E-54754B0D3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59" y="4789408"/>
            <a:ext cx="11736790" cy="12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4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3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4339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1 medium tau</a:t>
            </a:r>
            <a:br>
              <a:rPr lang="en-CN" sz="2000" dirty="0"/>
            </a:br>
            <a:r>
              <a:rPr lang="en-CN" sz="2000" dirty="0"/>
              <a:t>&gt;= 1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</a:p>
          <a:p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Mlt reco &gt;= 80 &amp;&amp; Mlt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(Mlt reco &gt;= 40 &amp;&amp; Mlt reco &lt; 80) || (Mlt reco &gt; 110 &amp;&amp; Mlt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94295"/>
              </p:ext>
            </p:extLst>
          </p:nvPr>
        </p:nvGraphicFramePr>
        <p:xfrm>
          <a:off x="189475" y="4423398"/>
          <a:ext cx="65585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2048.51+-12.873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1600.7+-6.313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2064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1238.27+-10.537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915.681+-4.726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746.998+-9.369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385.547+-3.280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09C3A3C-0A8F-CA33-C305-CA1F5CF9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30" y="831984"/>
            <a:ext cx="3898900" cy="2794000"/>
          </a:xfrm>
          <a:prstGeom prst="rect">
            <a:avLst/>
          </a:prstGeom>
        </p:spPr>
      </p:pic>
      <p:pic>
        <p:nvPicPr>
          <p:cNvPr id="17" name="Picture 16" descr="A graph of different colors&#10;&#10;Description automatically generated">
            <a:extLst>
              <a:ext uri="{FF2B5EF4-FFF2-40B4-BE49-F238E27FC236}">
                <a16:creationId xmlns:a16="http://schemas.microsoft.com/office/drawing/2014/main" id="{7DCF54C4-4B5F-5C05-E3A1-BBC7725714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015" b="7767"/>
          <a:stretch/>
        </p:blipFill>
        <p:spPr>
          <a:xfrm>
            <a:off x="7533730" y="3597030"/>
            <a:ext cx="3898900" cy="5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5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70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Tasklist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31F3D-3D8C-B2F0-09BC-C1F7D11303E9}"/>
              </a:ext>
            </a:extLst>
          </p:cNvPr>
          <p:cNvSpPr txBox="1"/>
          <p:nvPr/>
        </p:nvSpPr>
        <p:spPr>
          <a:xfrm>
            <a:off x="206240" y="1548045"/>
            <a:ext cx="11779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44361D"/>
              </a:buClr>
            </a:pPr>
            <a:br>
              <a:rPr lang="en-US" altLang="zh-CN" strike="sngStrike" dirty="0">
                <a:cs typeface="Times New Roman" panose="02020603050405020304" pitchFamily="18" charset="0"/>
              </a:rPr>
            </a:br>
            <a:endParaRPr lang="en-US" altLang="zh-CN" strike="sngStrike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CR&amp;VR updated</a:t>
            </a:r>
            <a:br>
              <a:rPr lang="en-US" altLang="zh-CN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  <a:p>
            <a:pPr marL="285750" indent="-285750">
              <a:buClr>
                <a:srgbClr val="44361D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cs typeface="Times New Roman" panose="02020603050405020304" pitchFamily="18" charset="0"/>
              </a:rPr>
              <a:t>BSc thesis: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https://www.overleaf.com/project/674e7119837a2580151a0868</a:t>
            </a:r>
            <a:r>
              <a:rPr lang="en-US" altLang="zh-CN" dirty="0">
                <a:cs typeface="Times New Roman" panose="02020603050405020304" pitchFamily="18" charset="0"/>
              </a:rPr>
              <a:t> (already updated, </a:t>
            </a:r>
            <a:r>
              <a:rPr lang="en-US" altLang="zh-CN" dirty="0" err="1">
                <a:cs typeface="Times New Roman" panose="02020603050405020304" pitchFamily="18" charset="0"/>
              </a:rPr>
              <a:t>ddl</a:t>
            </a:r>
            <a:r>
              <a:rPr lang="en-US" altLang="zh-CN" dirty="0">
                <a:cs typeface="Times New Roman" panose="02020603050405020304" pitchFamily="18" charset="0"/>
              </a:rPr>
              <a:t> at May 17)</a:t>
            </a:r>
            <a:br>
              <a:rPr lang="en-US" altLang="zh-CN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97E00-FE60-8E3B-A5EB-374B16255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5" y="3903235"/>
            <a:ext cx="7772400" cy="48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7BC12B-BD99-46A4-6DDC-3A24613E8218}"/>
              </a:ext>
            </a:extLst>
          </p:cNvPr>
          <p:cNvSpPr txBox="1"/>
          <p:nvPr/>
        </p:nvSpPr>
        <p:spPr>
          <a:xfrm>
            <a:off x="206240" y="3455832"/>
            <a:ext cx="855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ry to solve the internet issues, I can’t login to computing platform by using my Macbook </a:t>
            </a:r>
          </a:p>
        </p:txBody>
      </p:sp>
    </p:spTree>
    <p:extLst>
      <p:ext uri="{BB962C8B-B14F-4D97-AF65-F5344CB8AC3E}">
        <p14:creationId xmlns:p14="http://schemas.microsoft.com/office/powerpoint/2010/main" val="104379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86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dirty="0"/>
              <a:t>4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1 medium tau</a:t>
                </a:r>
                <a:br>
                  <a:rPr lang="en-CN" dirty="0"/>
                </a:br>
                <a:r>
                  <a:rPr lang="en-CN" dirty="0"/>
                  <a:t>&gt;=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300&lt;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&lt;550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250&lt;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&lt;300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blipFill>
                <a:blip r:embed="rId3"/>
                <a:stretch>
                  <a:fillRect l="-2065" t="-958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60924FEA-026A-15D2-AC88-5C8FF0CB2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50877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4657.04+-27.0028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 dirty="0"/>
                        <a:t>4224.32+-21.804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4152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2916.32+-22.0316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2532.7+-16.8751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C1536B-1488-F44D-9959-DC313C18334A}"/>
              </a:ext>
            </a:extLst>
          </p:cNvPr>
          <p:cNvCxnSpPr/>
          <p:nvPr/>
        </p:nvCxnSpPr>
        <p:spPr>
          <a:xfrm>
            <a:off x="6900333" y="4419600"/>
            <a:ext cx="270934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398120-1E6F-0C1A-C146-77D2854B3F2C}"/>
              </a:ext>
            </a:extLst>
          </p:cNvPr>
          <p:cNvSpPr txBox="1"/>
          <p:nvPr/>
        </p:nvSpPr>
        <p:spPr>
          <a:xfrm>
            <a:off x="5609267" y="4089316"/>
            <a:ext cx="21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uge overestimation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522872-54D6-9FB5-4D35-272462A0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32" y="813388"/>
            <a:ext cx="3737818" cy="26853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2E2B31-AFA7-A438-8D2B-C16354EB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532" y="3297324"/>
            <a:ext cx="3737818" cy="7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6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VV(LH) Binary 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562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&amp;&amp; C1N2_score &lt;= 0.7 &amp;&amp; VV_score &gt;= 0.80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09013"/>
              </p:ext>
            </p:extLst>
          </p:nvPr>
        </p:nvGraphicFramePr>
        <p:xfrm>
          <a:off x="172994" y="4891595"/>
          <a:ext cx="8539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610831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988998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78.6819+-2.26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53.8201+-1.124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0.68402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6" name="Picture 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EC75AEA-DC8F-47C6-B439-0844B298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0" y="1519307"/>
            <a:ext cx="4184312" cy="3043709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2B25F3-60B4-922E-1CEF-219C5549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214" y="1544707"/>
            <a:ext cx="4229100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8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2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 issues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A8D6AB9-392B-1AAD-2E4E-46E640A9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2" y="1941539"/>
            <a:ext cx="10600877" cy="1809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A485A-A89E-E3BC-41DE-33BC2A8E031E}"/>
              </a:ext>
            </a:extLst>
          </p:cNvPr>
          <p:cNvSpPr txBox="1"/>
          <p:nvPr/>
        </p:nvSpPr>
        <p:spPr>
          <a:xfrm>
            <a:off x="-10298" y="4575507"/>
            <a:ext cx="328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ubmit them twice but still failed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85E51-0619-A26A-AF9C-E7FDB3B9499F}"/>
              </a:ext>
            </a:extLst>
          </p:cNvPr>
          <p:cNvSpPr txBox="1"/>
          <p:nvPr/>
        </p:nvSpPr>
        <p:spPr>
          <a:xfrm>
            <a:off x="34488" y="4224395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100_0_mc20d, 180_80_mc20a</a:t>
            </a:r>
          </a:p>
        </p:txBody>
      </p:sp>
    </p:spTree>
    <p:extLst>
      <p:ext uri="{BB962C8B-B14F-4D97-AF65-F5344CB8AC3E}">
        <p14:creationId xmlns:p14="http://schemas.microsoft.com/office/powerpoint/2010/main" val="6954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Bkg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decay mode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32EAA-3B04-8BF1-8026-8DE1264D2DC1}"/>
              </a:ext>
            </a:extLst>
          </p:cNvPr>
          <p:cNvSpPr txBox="1"/>
          <p:nvPr/>
        </p:nvSpPr>
        <p:spPr>
          <a:xfrm>
            <a:off x="422031" y="1167618"/>
            <a:ext cx="52254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W</a:t>
            </a:r>
            <a:r>
              <a:rPr lang="en-US" dirty="0"/>
              <a:t>j</a:t>
            </a:r>
            <a:r>
              <a:rPr lang="en-CN" dirty="0"/>
              <a:t>ets:	W-&gt;e/muon + nu</a:t>
            </a:r>
            <a:br>
              <a:rPr lang="en-CN" dirty="0"/>
            </a:br>
            <a:r>
              <a:rPr lang="en-CN" dirty="0"/>
              <a:t>	W-&gt;tau+nu(can contribute true tau_had)</a:t>
            </a:r>
            <a:br>
              <a:rPr lang="en-CN" dirty="0"/>
            </a:br>
            <a:r>
              <a:rPr lang="en-CN" dirty="0"/>
              <a:t>	jet misidentified to a fake tau</a:t>
            </a:r>
            <a:br>
              <a:rPr lang="en-CN" dirty="0"/>
            </a:br>
            <a:br>
              <a:rPr lang="en-CN" dirty="0"/>
            </a:br>
            <a:r>
              <a:rPr lang="en-CN" dirty="0"/>
              <a:t>Zjets:	Z-&gt;ll/tautau</a:t>
            </a:r>
            <a:br>
              <a:rPr lang="en-CN" dirty="0"/>
            </a:br>
            <a:r>
              <a:rPr lang="en-CN" dirty="0"/>
              <a:t>	jet misindentified to fake tau</a:t>
            </a:r>
            <a:br>
              <a:rPr lang="en-CN" dirty="0"/>
            </a:br>
            <a:br>
              <a:rPr lang="en-CN" dirty="0"/>
            </a:br>
            <a:r>
              <a:rPr lang="en-CN" dirty="0"/>
              <a:t>Top: 	top-&gt;W+b, W can contribute a true tau_had</a:t>
            </a:r>
            <a:br>
              <a:rPr lang="en-CN" dirty="0"/>
            </a:br>
            <a:r>
              <a:rPr lang="en-CN" dirty="0"/>
              <a:t>	b-quark is a source of fake</a:t>
            </a:r>
            <a:br>
              <a:rPr lang="en-CN" dirty="0"/>
            </a:br>
            <a:br>
              <a:rPr lang="en-CN" dirty="0"/>
            </a:br>
            <a:r>
              <a:rPr lang="en-CN" dirty="0"/>
              <a:t>VV:	W/Z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F5A3B-A869-A72B-8611-152FB628F07E}"/>
                  </a:ext>
                </a:extLst>
              </p:cNvPr>
              <p:cNvSpPr txBox="1"/>
              <p:nvPr/>
            </p:nvSpPr>
            <p:spPr>
              <a:xfrm>
                <a:off x="5976034" y="964095"/>
                <a:ext cx="5588325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LH  channel: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≥1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𝑙𝑒𝑝</m:t>
                    </m:r>
                  </m:oMath>
                </a14:m>
                <a:br>
                  <a:rPr lang="en-US" dirty="0"/>
                </a:br>
                <a:r>
                  <a:rPr lang="en-US" dirty="0" err="1"/>
                  <a:t>Wjets</a:t>
                </a:r>
                <a:r>
                  <a:rPr lang="en-US" dirty="0"/>
                  <a:t>:  W contribute </a:t>
                </a:r>
                <a:r>
                  <a:rPr lang="en-US" dirty="0" err="1"/>
                  <a:t>lep</a:t>
                </a:r>
                <a:r>
                  <a:rPr lang="en-US" dirty="0"/>
                  <a:t>, jets misidentified to fake</a:t>
                </a:r>
                <a:br>
                  <a:rPr lang="en-US" dirty="0"/>
                </a:br>
                <a:r>
                  <a:rPr lang="en-US" dirty="0" err="1"/>
                  <a:t>Zjets</a:t>
                </a:r>
                <a:r>
                  <a:rPr lang="en-US" dirty="0"/>
                  <a:t>: </a:t>
                </a:r>
              </a:p>
              <a:p>
                <a:r>
                  <a:rPr lang="en-US" dirty="0" err="1"/>
                  <a:t>SingleTop</a:t>
                </a:r>
                <a:r>
                  <a:rPr lang="en-US" dirty="0"/>
                  <a:t>: W contribute </a:t>
                </a:r>
                <a:r>
                  <a:rPr lang="en-US" dirty="0" err="1"/>
                  <a:t>lep</a:t>
                </a:r>
                <a:r>
                  <a:rPr lang="en-US" dirty="0"/>
                  <a:t>, b-quark misidentified to fake</a:t>
                </a:r>
              </a:p>
              <a:p>
                <a:r>
                  <a:rPr lang="en-US" dirty="0"/>
                  <a:t>VV: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HH channel: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==0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𝑙𝑒𝑝</m:t>
                    </m:r>
                  </m:oMath>
                </a14:m>
                <a:br>
                  <a:rPr lang="en-US" dirty="0"/>
                </a:br>
                <a:r>
                  <a:rPr lang="en-US" dirty="0" err="1"/>
                  <a:t>Wjets</a:t>
                </a:r>
                <a:r>
                  <a:rPr lang="en-US" dirty="0"/>
                  <a:t>: W contribute </a:t>
                </a:r>
                <a:r>
                  <a:rPr lang="en-US" dirty="0" err="1"/>
                  <a:t>tau_had</a:t>
                </a:r>
                <a:r>
                  <a:rPr lang="en-US" dirty="0"/>
                  <a:t>, plus a fake tau</a:t>
                </a:r>
                <a:br>
                  <a:rPr lang="en-US" dirty="0"/>
                </a:br>
                <a:r>
                  <a:rPr lang="en-CN" dirty="0"/>
                  <a:t>Zjets: Z-&gt;tautau(had) or 2 fake tau</a:t>
                </a:r>
                <a:br>
                  <a:rPr lang="en-CN" dirty="0"/>
                </a:br>
                <a:r>
                  <a:rPr lang="en-CN" dirty="0"/>
                  <a:t>SingleTop: W contribute a tau_had, plus a fake tau</a:t>
                </a:r>
                <a:br>
                  <a:rPr lang="en-CN" dirty="0"/>
                </a:br>
                <a:r>
                  <a:rPr lang="en-CN" dirty="0"/>
                  <a:t>VV: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CF5A3B-A869-A72B-8611-152FB628F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34" y="964095"/>
                <a:ext cx="5588325" cy="3139321"/>
              </a:xfrm>
              <a:prstGeom prst="rect">
                <a:avLst/>
              </a:prstGeom>
              <a:blipFill>
                <a:blip r:embed="rId3"/>
                <a:stretch>
                  <a:fillRect l="-907" t="-803" b="-20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074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FF66E-5296-0F47-AAD3-C723D0B26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27" y="2651297"/>
            <a:ext cx="3756306" cy="3166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CF80B-B596-34BE-AD2E-3C96FD5103D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2086-A5DC-DA0A-5976-36E04B20B80D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</p:spTree>
    <p:extLst>
      <p:ext uri="{BB962C8B-B14F-4D97-AF65-F5344CB8AC3E}">
        <p14:creationId xmlns:p14="http://schemas.microsoft.com/office/powerpoint/2010/main" val="1355539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ree=300, MaxDepth=6, MinNode=1%, Learning Rate=0.05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27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VV, Other_bkg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EA226-8265-3F2A-58E4-96F68491A99A}"/>
              </a:ext>
            </a:extLst>
          </p:cNvPr>
          <p:cNvSpPr txBox="1"/>
          <p:nvPr/>
        </p:nvSpPr>
        <p:spPr>
          <a:xfrm>
            <a:off x="358815" y="3060480"/>
            <a:ext cx="109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After check some models, find C1N2 result is great, so the constraint and AUC calculation only in VV and Other bkg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EFACC-2F02-978D-4899-EDA963B0BC54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6B66E-678C-F420-2B63-409A7707278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</p:spTree>
    <p:extLst>
      <p:ext uri="{BB962C8B-B14F-4D97-AF65-F5344CB8AC3E}">
        <p14:creationId xmlns:p14="http://schemas.microsoft.com/office/powerpoint/2010/main" val="2774340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A0094-10DF-F3FE-6175-FC13BA18CE2E}"/>
              </a:ext>
            </a:extLst>
          </p:cNvPr>
          <p:cNvSpPr txBox="1"/>
          <p:nvPr/>
        </p:nvSpPr>
        <p:spPr>
          <a:xfrm>
            <a:off x="138892" y="671330"/>
            <a:ext cx="14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OverFit Check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C7687-3C97-0C37-6C6F-FB91F0DE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0662"/>
            <a:ext cx="2527300" cy="181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0CB7C-ABDF-4E17-2A71-76E4F68C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7138"/>
            <a:ext cx="2527300" cy="181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832653-3E91-3160-EA4D-B1EFF4E37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63373"/>
            <a:ext cx="2527300" cy="1816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5710DD-CA61-C165-1CC4-55A14C524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1095850"/>
            <a:ext cx="2527300" cy="181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5FA68F-1716-0A56-1BF0-6521E7AAD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3057206"/>
            <a:ext cx="2527300" cy="1816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159598-50D8-C4A8-ADDF-52B47750B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300" y="4990994"/>
            <a:ext cx="2527300" cy="1816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9792BB-3B36-3B0B-23E2-869CBD721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4600" y="1053469"/>
            <a:ext cx="2527300" cy="1816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670C07-F549-B7B4-284D-953A366DA7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4600" y="3057206"/>
            <a:ext cx="2527300" cy="1816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2D8A53-AE22-0AE8-FD94-4263BCB383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4600" y="4990994"/>
            <a:ext cx="2527300" cy="1816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976A7B3-42EC-BEC5-EB8B-DDFA50BC81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9920" y="1055202"/>
            <a:ext cx="2527300" cy="1816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0279FE-6644-3F8E-DF3B-51834EFCFA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2748" y="3147273"/>
            <a:ext cx="2527300" cy="1816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41E00F-2564-5E48-0842-A08E5CA717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2748" y="5035189"/>
            <a:ext cx="2527300" cy="1816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9BADFB6-D6C3-6632-45E2-DDFCB135F6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64700" y="1039659"/>
            <a:ext cx="2527300" cy="18161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3849E26-92E0-211A-7FB6-791A255942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90896" y="3078649"/>
            <a:ext cx="2527300" cy="18161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2549F4B-1156-F619-2BD9-AF54B8690D1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90896" y="5053440"/>
            <a:ext cx="2527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02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SR(HH) Multi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7DCDA28-60E8-F8F1-67A6-C7754776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" y="1326827"/>
            <a:ext cx="4388318" cy="315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767D7B-4C12-A9C3-544A-955F4365F6A7}"/>
              </a:ext>
            </a:extLst>
          </p:cNvPr>
          <p:cNvSpPr txBox="1"/>
          <p:nvPr/>
        </p:nvSpPr>
        <p:spPr>
          <a:xfrm>
            <a:off x="1819072" y="105058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50 bins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DF0C18-30D9-4E04-4CA8-48C30001D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90"/>
          <a:stretch/>
        </p:blipFill>
        <p:spPr>
          <a:xfrm>
            <a:off x="172994" y="4212037"/>
            <a:ext cx="4388318" cy="8225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6CF207-1EAE-4137-43D9-B6A1C24D5764}"/>
              </a:ext>
            </a:extLst>
          </p:cNvPr>
          <p:cNvSpPr txBox="1"/>
          <p:nvPr/>
        </p:nvSpPr>
        <p:spPr>
          <a:xfrm>
            <a:off x="4652207" y="2418695"/>
            <a:ext cx="557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CN" dirty="0"/>
              <a:t>ach index stand for a region, and index 10 stands for sum</a:t>
            </a:r>
          </a:p>
        </p:txBody>
      </p:sp>
    </p:spTree>
    <p:extLst>
      <p:ext uri="{BB962C8B-B14F-4D97-AF65-F5344CB8AC3E}">
        <p14:creationId xmlns:p14="http://schemas.microsoft.com/office/powerpoint/2010/main" val="234751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4339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2 medium tau</a:t>
            </a:r>
            <a:br>
              <a:rPr lang="en-CN" sz="2000" dirty="0"/>
            </a:br>
            <a:r>
              <a:rPr lang="en-CN" sz="2000" dirty="0"/>
              <a:t>== 0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</a:p>
          <a:p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Mtt reco &gt;= 80 &amp;&amp; Mtt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(Mtt reco &gt;= 40 &amp;&amp; Mtt reco &lt; 80) || (Mtt reco &gt; 110 &amp;&amp; Mtt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/>
        </p:nvGraphicFramePr>
        <p:xfrm>
          <a:off x="189475" y="4423398"/>
          <a:ext cx="65585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1433.93+-11.003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1232.36+-5.476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824.938+-8.468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674.307+-4.082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469.252+-7.834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321.877+-2.913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0.685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37048D-BBB2-E753-01DE-FA7C44E2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72" y="748145"/>
            <a:ext cx="3747259" cy="27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4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963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2 medium tau</a:t>
                </a:r>
                <a:br>
                  <a:rPr lang="en-CN" dirty="0"/>
                </a:br>
                <a:r>
                  <a:rPr lang="en-CN" dirty="0"/>
                  <a:t>==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270&lt;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&lt;400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230&lt;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&lt;270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164538" cy="3970318"/>
              </a:xfrm>
              <a:prstGeom prst="rect">
                <a:avLst/>
              </a:prstGeom>
              <a:blipFill>
                <a:blip r:embed="rId3"/>
                <a:stretch>
                  <a:fillRect l="-2128" t="-958" r="-304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60924FEA-026A-15D2-AC88-5C8FF0CB2D12}"/>
              </a:ext>
            </a:extLst>
          </p:cNvPr>
          <p:cNvGraphicFramePr>
            <a:graphicFrameLocks noGrp="1"/>
          </p:cNvGraphicFramePr>
          <p:nvPr/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182.692+-5.738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140.981+-4.009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140.228+-5.236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103.866+-3.445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AED368-BCF5-287E-22E6-CBFDD4903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16" y="929482"/>
            <a:ext cx="3702050" cy="2649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C1536B-1488-F44D-9959-DC313C18334A}"/>
              </a:ext>
            </a:extLst>
          </p:cNvPr>
          <p:cNvCxnSpPr/>
          <p:nvPr/>
        </p:nvCxnSpPr>
        <p:spPr>
          <a:xfrm>
            <a:off x="6900333" y="4419600"/>
            <a:ext cx="270934" cy="62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398120-1E6F-0C1A-C146-77D2854B3F2C}"/>
              </a:ext>
            </a:extLst>
          </p:cNvPr>
          <p:cNvSpPr txBox="1"/>
          <p:nvPr/>
        </p:nvSpPr>
        <p:spPr>
          <a:xfrm>
            <a:off x="5609267" y="4089316"/>
            <a:ext cx="214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uge overestimation</a:t>
            </a:r>
          </a:p>
        </p:txBody>
      </p:sp>
    </p:spTree>
    <p:extLst>
      <p:ext uri="{BB962C8B-B14F-4D97-AF65-F5344CB8AC3E}">
        <p14:creationId xmlns:p14="http://schemas.microsoft.com/office/powerpoint/2010/main" val="87992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438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Top(HH)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4A1AF8-DEE2-25B8-522C-47DDD73B64A0}"/>
              </a:ext>
            </a:extLst>
          </p:cNvPr>
          <p:cNvSpPr txBox="1"/>
          <p:nvPr/>
        </p:nvSpPr>
        <p:spPr>
          <a:xfrm>
            <a:off x="172994" y="826216"/>
            <a:ext cx="514480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== 2 medium tau</a:t>
            </a:r>
            <a:br>
              <a:rPr lang="en-CN" dirty="0"/>
            </a:br>
            <a:r>
              <a:rPr lang="en-CN" dirty="0"/>
              <a:t>== 0 lepton</a:t>
            </a:r>
            <a:br>
              <a:rPr lang="en-CN" dirty="0"/>
            </a:br>
            <a:r>
              <a:rPr lang="en-CN" dirty="0"/>
              <a:t>METtrig &amp;&amp; MET &gt;= 200</a:t>
            </a:r>
            <a:br>
              <a:rPr lang="en-CN" dirty="0"/>
            </a:br>
            <a:r>
              <a:rPr lang="en-CN" dirty="0"/>
              <a:t>OS</a:t>
            </a:r>
            <a:br>
              <a:rPr lang="en-CN" dirty="0"/>
            </a:br>
            <a:r>
              <a:rPr lang="en-CN" dirty="0"/>
              <a:t>nBaseJet &gt;= 1</a:t>
            </a:r>
          </a:p>
          <a:p>
            <a:r>
              <a:rPr lang="en-US" dirty="0"/>
              <a:t>J</a:t>
            </a:r>
            <a:r>
              <a:rPr lang="en-CN" dirty="0"/>
              <a:t>et pt &gt; 100GeV</a:t>
            </a:r>
            <a:br>
              <a:rPr lang="en-CN" dirty="0"/>
            </a:br>
            <a:r>
              <a:rPr lang="en-CN" dirty="0"/>
              <a:t>Mtt_reco &lt; 40GeV &amp;&amp; Mtt_reco &gt; 130GeV</a:t>
            </a:r>
          </a:p>
          <a:p>
            <a:br>
              <a:rPr lang="en-CN" dirty="0"/>
            </a:b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&gt;= 1 bTag(improve top events)</a:t>
            </a:r>
            <a:br>
              <a:rPr lang="en-CN" sz="2400" dirty="0"/>
            </a:br>
            <a:r>
              <a:rPr lang="en-CN" sz="2400" dirty="0"/>
              <a:t>mtx_tau1 &gt;= 200(to improve top purity)</a:t>
            </a:r>
            <a:br>
              <a:rPr lang="en-CN" sz="2400" dirty="0"/>
            </a:br>
            <a:r>
              <a:rPr lang="en-CN" sz="2400" dirty="0"/>
              <a:t>CR: C1N2 score &lt;= -0.8</a:t>
            </a:r>
            <a:br>
              <a:rPr lang="en-US" sz="2400" b="0" dirty="0"/>
            </a:br>
            <a:r>
              <a:rPr lang="en-US" sz="2400" b="0" dirty="0"/>
              <a:t>VR: -0.8 &lt;= C1N2 score &lt;= 0.7</a:t>
            </a:r>
            <a:endParaRPr lang="en-CN" sz="2400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41F91801-FE12-D0F8-4B86-AFF2FF494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029666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290.841+-7.459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206.202+-4.807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 dirty="0"/>
                        <a:t>162.58+-5.438</a:t>
                      </a:r>
                    </a:p>
                    <a:p>
                      <a:endParaRPr lang="en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 dirty="0"/>
                        <a:t>131.125+-3.869</a:t>
                      </a:r>
                    </a:p>
                    <a:p>
                      <a:endParaRPr lang="en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8A1DBDA-9C4B-9E61-8918-A751FCE72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973" y="908562"/>
            <a:ext cx="2863850" cy="2063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A94C48-8C2A-C68B-05EF-05450A599E3A}"/>
              </a:ext>
            </a:extLst>
          </p:cNvPr>
          <p:cNvSpPr txBox="1"/>
          <p:nvPr/>
        </p:nvSpPr>
        <p:spPr>
          <a:xfrm>
            <a:off x="7124080" y="1386439"/>
            <a:ext cx="1838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 after score cut</a:t>
            </a:r>
          </a:p>
        </p:txBody>
      </p:sp>
      <p:pic>
        <p:nvPicPr>
          <p:cNvPr id="21" name="Picture 20" descr="A graph of different colors and numbers&#10;&#10;Description automatically generated">
            <a:extLst>
              <a:ext uri="{FF2B5EF4-FFF2-40B4-BE49-F238E27FC236}">
                <a16:creationId xmlns:a16="http://schemas.microsoft.com/office/drawing/2014/main" id="{0FBFE9DB-35C1-CC33-0942-36BA28163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973" y="2972312"/>
            <a:ext cx="2863850" cy="2063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35C8C7-0F0A-0219-CF16-89211193D73F}"/>
              </a:ext>
            </a:extLst>
          </p:cNvPr>
          <p:cNvSpPr txBox="1"/>
          <p:nvPr/>
        </p:nvSpPr>
        <p:spPr>
          <a:xfrm>
            <a:off x="7124080" y="3530292"/>
            <a:ext cx="184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VR after score cut</a:t>
            </a:r>
          </a:p>
        </p:txBody>
      </p:sp>
    </p:spTree>
    <p:extLst>
      <p:ext uri="{BB962C8B-B14F-4D97-AF65-F5344CB8AC3E}">
        <p14:creationId xmlns:p14="http://schemas.microsoft.com/office/powerpoint/2010/main" val="1056072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E01C-A477-3774-A18B-D64D53148B20}"/>
              </a:ext>
            </a:extLst>
          </p:cNvPr>
          <p:cNvSpPr txBox="1"/>
          <p:nvPr/>
        </p:nvSpPr>
        <p:spPr>
          <a:xfrm>
            <a:off x="172994" y="1071904"/>
            <a:ext cx="825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Pre-selection &amp;&amp; C1N2_score &lt;= 0.7 &amp;&amp; Max(score) == VV_score &amp;&amp; VV_score &gt;= 0.85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AB444A0-6E2A-B691-7F55-A55890EC4E85}"/>
              </a:ext>
            </a:extLst>
          </p:cNvPr>
          <p:cNvGraphicFramePr>
            <a:graphicFrameLocks noGrp="1"/>
          </p:cNvGraphicFramePr>
          <p:nvPr/>
        </p:nvGraphicFramePr>
        <p:xfrm>
          <a:off x="172994" y="4891595"/>
          <a:ext cx="8539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201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524978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672788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71837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423201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32.4944+-2.09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15.4902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0.954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F22732A-BF73-773D-7EB1-B6EDE2E9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39" y="1610714"/>
            <a:ext cx="3428215" cy="2451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8C5CB2-A3AC-7D96-4A33-DAC167C6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10" y="1656699"/>
            <a:ext cx="3428215" cy="2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Zjets</a:t>
            </a:r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91F33F-9DE8-BFF0-F8F4-5253B33C3057}"/>
              </a:ext>
            </a:extLst>
          </p:cNvPr>
          <p:cNvSpPr txBox="1"/>
          <p:nvPr/>
        </p:nvSpPr>
        <p:spPr>
          <a:xfrm>
            <a:off x="172994" y="1005397"/>
            <a:ext cx="652768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== 1 medium tau</a:t>
            </a:r>
            <a:br>
              <a:rPr lang="en-CN" sz="2000" dirty="0"/>
            </a:br>
            <a:r>
              <a:rPr lang="en-CN" sz="2000" dirty="0"/>
              <a:t>&gt;= 1 lepton</a:t>
            </a:r>
            <a:br>
              <a:rPr lang="en-CN" sz="2000" dirty="0"/>
            </a:br>
            <a:r>
              <a:rPr lang="en-CN" sz="2000" dirty="0"/>
              <a:t>METtrig &amp;&amp; MET &gt;= 200</a:t>
            </a:r>
            <a:br>
              <a:rPr lang="en-CN" sz="2000" dirty="0"/>
            </a:br>
            <a:r>
              <a:rPr lang="en-CN" sz="2000" dirty="0"/>
              <a:t>OS</a:t>
            </a:r>
          </a:p>
          <a:p>
            <a:r>
              <a:rPr lang="en-CN" sz="2000" dirty="0"/>
              <a:t>bVeto</a:t>
            </a:r>
            <a:br>
              <a:rPr lang="en-CN" sz="2000" dirty="0"/>
            </a:br>
            <a:r>
              <a:rPr lang="en-CN" sz="2000" dirty="0"/>
              <a:t>nBaseJet &gt;= 1</a:t>
            </a:r>
          </a:p>
          <a:p>
            <a:r>
              <a:rPr lang="en-US" sz="2000" dirty="0"/>
              <a:t>J</a:t>
            </a:r>
            <a:r>
              <a:rPr lang="en-CN" sz="2000" dirty="0"/>
              <a:t>et pt &gt; 100GeV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dRtt &lt;= 0.6(improve purity of Zjets)</a:t>
            </a:r>
            <a:br>
              <a:rPr lang="en-CN" sz="2000" dirty="0"/>
            </a:br>
            <a: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  <a:t>C1N2 score &lt;= 0.7(Othrogonal with SR)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CR: Mlt reco &gt;= 80 &amp;&amp; Mlt reco  &lt;= 110</a:t>
            </a:r>
            <a:br>
              <a:rPr lang="en-CN" sz="2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CN" sz="1600" dirty="0">
                <a:solidFill>
                  <a:schemeClr val="bg1"/>
                </a:solidFill>
                <a:highlight>
                  <a:srgbClr val="000080"/>
                </a:highlight>
              </a:rPr>
              <a:t>VR: (Mlt reco &gt;= 40 &amp;&amp; Mlt reco &lt; 80) || (Mlt reco &gt; 110 &amp;&amp; Mlt reco &lt; 130)</a:t>
            </a:r>
            <a:endParaRPr lang="en-CN" sz="2000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C5B6810-ACCF-7C3D-F0AA-B4C466A97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70752"/>
              </p:ext>
            </p:extLst>
          </p:nvPr>
        </p:nvGraphicFramePr>
        <p:xfrm>
          <a:off x="189475" y="4423398"/>
          <a:ext cx="65585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09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177765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08423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09309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Zjets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917.505+-6.668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823.435+-4.028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592.091+-5.617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000" dirty="0"/>
                        <a:t>518.684+-3.244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635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128.617+-2.384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87.882+-1.217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sz="10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720.708+-6.102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606.566+-3.464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0.842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745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000" dirty="0"/>
                        <a:t>1.034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36997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263822A0-6B75-31D0-E9E5-057FF5F4F78E}"/>
              </a:ext>
            </a:extLst>
          </p:cNvPr>
          <p:cNvSpPr/>
          <p:nvPr/>
        </p:nvSpPr>
        <p:spPr>
          <a:xfrm>
            <a:off x="2939786" y="1130211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182E1-82D2-33A6-BE0B-F4EAA00753FF}"/>
              </a:ext>
            </a:extLst>
          </p:cNvPr>
          <p:cNvSpPr txBox="1"/>
          <p:nvPr/>
        </p:nvSpPr>
        <p:spPr>
          <a:xfrm>
            <a:off x="3339416" y="1859652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2" name="Picture 1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966E299-8E05-E456-1F8C-FD703CE94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893" y="1005397"/>
            <a:ext cx="4112811" cy="2939022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93A180E9-2F1D-3268-6121-92BF51BC9480}"/>
              </a:ext>
            </a:extLst>
          </p:cNvPr>
          <p:cNvSpPr/>
          <p:nvPr/>
        </p:nvSpPr>
        <p:spPr>
          <a:xfrm>
            <a:off x="601980" y="5257800"/>
            <a:ext cx="99060" cy="4800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D16DE6-9C94-32A6-4A3E-9772A3D08742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48640" y="5485465"/>
            <a:ext cx="140195" cy="58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F051BF-2654-E397-7D02-F838C1916E4E}"/>
              </a:ext>
            </a:extLst>
          </p:cNvPr>
          <p:cNvSpPr txBox="1"/>
          <p:nvPr/>
        </p:nvSpPr>
        <p:spPr>
          <a:xfrm>
            <a:off x="688835" y="5385437"/>
            <a:ext cx="10198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</a:t>
            </a:r>
            <a:r>
              <a:rPr lang="en-CN" sz="700" dirty="0"/>
              <a:t>erge them to one VR</a:t>
            </a:r>
          </a:p>
        </p:txBody>
      </p:sp>
      <p:pic>
        <p:nvPicPr>
          <p:cNvPr id="25" name="Picture 24" descr="A graph of a red and black line&#10;&#10;Description automatically generated with medium confidence">
            <a:extLst>
              <a:ext uri="{FF2B5EF4-FFF2-40B4-BE49-F238E27FC236}">
                <a16:creationId xmlns:a16="http://schemas.microsoft.com/office/drawing/2014/main" id="{2CDFF15B-DBEE-57E3-8CC5-8436C2B98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893" y="3944419"/>
            <a:ext cx="3280783" cy="23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8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386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Top(LH) Binary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/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== 1 medium tau</a:t>
                </a:r>
                <a:br>
                  <a:rPr lang="en-CN" dirty="0"/>
                </a:br>
                <a:r>
                  <a:rPr lang="en-CN" dirty="0"/>
                  <a:t>&gt;= 0 lepton</a:t>
                </a:r>
                <a:br>
                  <a:rPr lang="en-CN" dirty="0"/>
                </a:br>
                <a:r>
                  <a:rPr lang="en-CN" dirty="0"/>
                  <a:t>METtrig &amp;&amp; MET &gt;= 200</a:t>
                </a:r>
                <a:br>
                  <a:rPr lang="en-CN" dirty="0"/>
                </a:br>
                <a:r>
                  <a:rPr lang="en-CN" dirty="0"/>
                  <a:t>OS</a:t>
                </a:r>
                <a:br>
                  <a:rPr lang="en-CN" dirty="0"/>
                </a:br>
                <a:r>
                  <a:rPr lang="en-CN" dirty="0"/>
                  <a:t>nBaseJet &gt;= 1</a:t>
                </a:r>
              </a:p>
              <a:p>
                <a:r>
                  <a:rPr lang="en-US" dirty="0"/>
                  <a:t>J</a:t>
                </a:r>
                <a:r>
                  <a:rPr lang="en-CN" dirty="0"/>
                  <a:t>et pt &gt; 100GeV</a:t>
                </a:r>
                <a:br>
                  <a:rPr lang="en-CN" dirty="0"/>
                </a:br>
                <a:r>
                  <a:rPr lang="en-CN" dirty="0"/>
                  <a:t>Mtt_reco &lt; 40GeV &amp;&amp; Mtt_reco &gt; 130GeV</a:t>
                </a:r>
              </a:p>
              <a:p>
                <a:br>
                  <a:rPr lang="en-CN" dirty="0"/>
                </a:br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&gt;= 1 bTag(improve top events)</a:t>
                </a:r>
              </a:p>
              <a:p>
                <a:r>
                  <a:rPr lang="en-CN" dirty="0">
                    <a:solidFill>
                      <a:schemeClr val="bg1"/>
                    </a:solidFill>
                    <a:highlight>
                      <a:srgbClr val="000080"/>
                    </a:highlight>
                  </a:rPr>
                  <a:t>C1N2 score &lt;= 0.7(Othrogonal with SR)</a:t>
                </a:r>
                <a:br>
                  <a:rPr lang="en-CN" sz="2400" dirty="0"/>
                </a:br>
                <a:br>
                  <a:rPr lang="en-CN" sz="2400" dirty="0"/>
                </a:br>
                <a:r>
                  <a:rPr lang="en-CN" sz="2400" dirty="0"/>
                  <a:t>CR: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450&lt;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&lt;560</m:t>
                    </m:r>
                  </m:oMath>
                </a14:m>
                <a:br>
                  <a:rPr lang="en-US" sz="2400" b="0" dirty="0"/>
                </a:br>
                <a:r>
                  <a:rPr lang="en-US" sz="2400" b="0" dirty="0"/>
                  <a:t>VR: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00&lt;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𝑀𝐸𝑇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&lt;450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4A1AF8-DEE2-25B8-522C-47DDD73B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" y="826216"/>
                <a:ext cx="4288675" cy="3970318"/>
              </a:xfrm>
              <a:prstGeom prst="rect">
                <a:avLst/>
              </a:prstGeom>
              <a:blipFill>
                <a:blip r:embed="rId3"/>
                <a:stretch>
                  <a:fillRect l="-2065" t="-958" b="-2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60924FEA-026A-15D2-AC88-5C8FF0CB2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43720"/>
              </p:ext>
            </p:extLst>
          </p:nvPr>
        </p:nvGraphicFramePr>
        <p:xfrm>
          <a:off x="179826" y="4767093"/>
          <a:ext cx="8065524" cy="1247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254">
                  <a:extLst>
                    <a:ext uri="{9D8B030D-6E8A-4147-A177-3AD203B41FA5}">
                      <a16:colId xmlns:a16="http://schemas.microsoft.com/office/drawing/2014/main" val="2761720017"/>
                    </a:ext>
                  </a:extLst>
                </a:gridCol>
                <a:gridCol w="1440385">
                  <a:extLst>
                    <a:ext uri="{9D8B030D-6E8A-4147-A177-3AD203B41FA5}">
                      <a16:colId xmlns:a16="http://schemas.microsoft.com/office/drawing/2014/main" val="2710990846"/>
                    </a:ext>
                  </a:extLst>
                </a:gridCol>
                <a:gridCol w="1579996">
                  <a:extLst>
                    <a:ext uri="{9D8B030D-6E8A-4147-A177-3AD203B41FA5}">
                      <a16:colId xmlns:a16="http://schemas.microsoft.com/office/drawing/2014/main" val="1897468518"/>
                    </a:ext>
                  </a:extLst>
                </a:gridCol>
                <a:gridCol w="1012381">
                  <a:extLst>
                    <a:ext uri="{9D8B030D-6E8A-4147-A177-3AD203B41FA5}">
                      <a16:colId xmlns:a16="http://schemas.microsoft.com/office/drawing/2014/main" val="2660321014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812909892"/>
                    </a:ext>
                  </a:extLst>
                </a:gridCol>
                <a:gridCol w="1344254">
                  <a:extLst>
                    <a:ext uri="{9D8B030D-6E8A-4147-A177-3AD203B41FA5}">
                      <a16:colId xmlns:a16="http://schemas.microsoft.com/office/drawing/2014/main" val="1163382291"/>
                    </a:ext>
                  </a:extLst>
                </a:gridCol>
              </a:tblGrid>
              <a:tr h="280202">
                <a:tc>
                  <a:txBody>
                    <a:bodyPr/>
                    <a:lstStyle/>
                    <a:p>
                      <a:r>
                        <a:rPr lang="en-CN" sz="12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TotalBkg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Data/Bkg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97778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888.156+-11.505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200" dirty="0"/>
                        <a:t>830.914+-9.676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33970"/>
                  </a:ext>
                </a:extLst>
              </a:tr>
              <a:tr h="483635">
                <a:tc>
                  <a:txBody>
                    <a:bodyPr/>
                    <a:lstStyle/>
                    <a:p>
                      <a:r>
                        <a:rPr lang="en-CN" sz="1200" dirty="0"/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902.627+-11.837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828.424+-9.679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792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1200" dirty="0"/>
                        <a:t>0.878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3853"/>
                  </a:ext>
                </a:extLst>
              </a:tr>
            </a:tbl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8F636252-C2CF-00CF-C7E3-5075911A43C6}"/>
              </a:ext>
            </a:extLst>
          </p:cNvPr>
          <p:cNvSpPr/>
          <p:nvPr/>
        </p:nvSpPr>
        <p:spPr>
          <a:xfrm>
            <a:off x="4337532" y="826216"/>
            <a:ext cx="199744" cy="18591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77B2-08E6-24F9-C64B-DE3E0FD90DA3}"/>
              </a:ext>
            </a:extLst>
          </p:cNvPr>
          <p:cNvSpPr txBox="1"/>
          <p:nvPr/>
        </p:nvSpPr>
        <p:spPr>
          <a:xfrm>
            <a:off x="4537276" y="1571105"/>
            <a:ext cx="24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CN" dirty="0"/>
              <a:t>ame with pre-selection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522872-54D6-9FB5-4D35-272462A0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32" y="813388"/>
            <a:ext cx="3737818" cy="26853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2E2B31-AFA7-A438-8D2B-C16354EB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532" y="3297324"/>
            <a:ext cx="3737818" cy="736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89888-8885-142E-7083-3B1EB524D9FB}"/>
              </a:ext>
            </a:extLst>
          </p:cNvPr>
          <p:cNvSpPr txBox="1"/>
          <p:nvPr/>
        </p:nvSpPr>
        <p:spPr>
          <a:xfrm>
            <a:off x="4674748" y="4186396"/>
            <a:ext cx="335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ry to define by using C1N2 score </a:t>
            </a:r>
          </a:p>
        </p:txBody>
      </p:sp>
    </p:spTree>
    <p:extLst>
      <p:ext uri="{BB962C8B-B14F-4D97-AF65-F5344CB8AC3E}">
        <p14:creationId xmlns:p14="http://schemas.microsoft.com/office/powerpoint/2010/main" val="126447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箭头&#10;&#10;描述已自动生成">
            <a:extLst>
              <a:ext uri="{FF2B5EF4-FFF2-40B4-BE49-F238E27FC236}">
                <a16:creationId xmlns:a16="http://schemas.microsoft.com/office/drawing/2014/main" id="{38804460-51DE-6DAC-7ACD-225E4B2A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364" y="1596545"/>
            <a:ext cx="4484409" cy="43906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73625F-D255-95AD-FB1B-C7CC57CC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44" y="2102952"/>
            <a:ext cx="11040909" cy="1326048"/>
          </a:xfrm>
        </p:spPr>
        <p:txBody>
          <a:bodyPr>
            <a:normAutofit/>
          </a:bodyPr>
          <a:lstStyle/>
          <a:p>
            <a:r>
              <a:rPr kumimoji="1" lang="en-US" altLang="zh-CN" sz="4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Backup</a:t>
            </a:r>
            <a:endParaRPr kumimoji="1" lang="zh-CN" altLang="en-US" sz="4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EA55A7E-6853-88B6-A53E-E8AC7C74AA04}"/>
              </a:ext>
            </a:extLst>
          </p:cNvPr>
          <p:cNvCxnSpPr>
            <a:cxnSpLocks/>
          </p:cNvCxnSpPr>
          <p:nvPr/>
        </p:nvCxnSpPr>
        <p:spPr>
          <a:xfrm>
            <a:off x="2992355" y="5641445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8C908ED-BB31-B627-0E90-6BE6CA2A45D3}"/>
              </a:ext>
            </a:extLst>
          </p:cNvPr>
          <p:cNvCxnSpPr>
            <a:cxnSpLocks/>
          </p:cNvCxnSpPr>
          <p:nvPr/>
        </p:nvCxnSpPr>
        <p:spPr>
          <a:xfrm>
            <a:off x="12032" y="5641445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D8C57DD-8BA3-4C53-BDF5-2F912C668F4C}"/>
              </a:ext>
            </a:extLst>
          </p:cNvPr>
          <p:cNvCxnSpPr>
            <a:cxnSpLocks/>
          </p:cNvCxnSpPr>
          <p:nvPr/>
        </p:nvCxnSpPr>
        <p:spPr>
          <a:xfrm>
            <a:off x="1502194" y="5641445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6">
            <a:extLst>
              <a:ext uri="{FF2B5EF4-FFF2-40B4-BE49-F238E27FC236}">
                <a16:creationId xmlns:a16="http://schemas.microsoft.com/office/drawing/2014/main" id="{CB8F30CF-C32B-D8C4-21B2-FA8C616A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36" y="1"/>
            <a:ext cx="2254348" cy="10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2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268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B188A-EA11-7855-0E81-8D047D58589A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CN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849586D-DD6D-223E-FC2C-FE16D10B4084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68E6B5E-60BF-12DD-96A9-2DDD9042848C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5">
            <a:extLst>
              <a:ext uri="{FF2B5EF4-FFF2-40B4-BE49-F238E27FC236}">
                <a16:creationId xmlns:a16="http://schemas.microsoft.com/office/drawing/2014/main" id="{E7239A49-D14A-0232-E77E-1825F781AA3D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5883086-BF5B-3BFA-BDF2-37C8A88CDE76}"/>
              </a:ext>
            </a:extLst>
          </p:cNvPr>
          <p:cNvSpPr txBox="1"/>
          <p:nvPr/>
        </p:nvSpPr>
        <p:spPr>
          <a:xfrm>
            <a:off x="416689" y="1169043"/>
            <a:ext cx="530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point: C1 mass = 100GeV, N2 mass = 70 GeV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02A92-A425-89D8-037B-E2B5944183EA}"/>
              </a:ext>
            </a:extLst>
          </p:cNvPr>
          <p:cNvSpPr txBox="1"/>
          <p:nvPr/>
        </p:nvSpPr>
        <p:spPr>
          <a:xfrm>
            <a:off x="416689" y="1959273"/>
            <a:ext cx="576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SR optimization:  BDT method, optuna to auto-optimize hps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61BD1-1579-5C18-A755-14B736B9DCE6}"/>
              </a:ext>
            </a:extLst>
          </p:cNvPr>
          <p:cNvSpPr txBox="1"/>
          <p:nvPr/>
        </p:nvSpPr>
        <p:spPr>
          <a:xfrm>
            <a:off x="2114379" y="3387338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HH Pre-Selection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33F52-597E-9665-4FC3-BC224CE71631}"/>
              </a:ext>
            </a:extLst>
          </p:cNvPr>
          <p:cNvSpPr txBox="1"/>
          <p:nvPr/>
        </p:nvSpPr>
        <p:spPr>
          <a:xfrm>
            <a:off x="200156" y="3738035"/>
            <a:ext cx="5523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CN" dirty="0"/>
              <a:t>ad-Had channel: nBaseTau=2; nMediumTau=2; nLeps=0</a:t>
            </a:r>
          </a:p>
          <a:p>
            <a:pPr algn="ctr"/>
            <a:r>
              <a:rPr lang="en-CN" dirty="0"/>
              <a:t>MET &gt;= 200,  MET trigger</a:t>
            </a:r>
          </a:p>
          <a:p>
            <a:pPr algn="ctr"/>
            <a:r>
              <a:rPr lang="en-CN" dirty="0"/>
              <a:t>Opposite-sign hadronic tau pair</a:t>
            </a:r>
          </a:p>
          <a:p>
            <a:pPr algn="ctr"/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Mtt_reco &lt; 40GeV &amp;&amp; Mtt_reco &gt; 130GeV</a:t>
            </a:r>
            <a:br>
              <a:rPr lang="en-CN" dirty="0"/>
            </a:br>
            <a:r>
              <a:rPr lang="en-CN" dirty="0"/>
              <a:t>nBaseJet &gt;= 1</a:t>
            </a:r>
          </a:p>
          <a:p>
            <a:pPr algn="ctr"/>
            <a:r>
              <a:rPr lang="en-US" dirty="0"/>
              <a:t>J</a:t>
            </a:r>
            <a:r>
              <a:rPr lang="en-CN" dirty="0"/>
              <a:t>et pt &gt; 100GeV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1FE3B2-F8BC-F394-168F-D8F33CA20E1F}"/>
              </a:ext>
            </a:extLst>
          </p:cNvPr>
          <p:cNvCxnSpPr/>
          <p:nvPr/>
        </p:nvCxnSpPr>
        <p:spPr>
          <a:xfrm flipH="1">
            <a:off x="4595149" y="3055716"/>
            <a:ext cx="370390" cy="700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509518-DF78-AC78-69F9-652303F9D55A}"/>
              </a:ext>
            </a:extLst>
          </p:cNvPr>
          <p:cNvSpPr txBox="1"/>
          <p:nvPr/>
        </p:nvSpPr>
        <p:spPr>
          <a:xfrm>
            <a:off x="3411675" y="2671044"/>
            <a:ext cx="254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CN" dirty="0"/>
              <a:t>or FF method constriant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C50067-8BA4-C32B-602E-6AC0ABF3FBC8}"/>
              </a:ext>
            </a:extLst>
          </p:cNvPr>
          <p:cNvSpPr txBox="1"/>
          <p:nvPr/>
        </p:nvSpPr>
        <p:spPr>
          <a:xfrm>
            <a:off x="8087507" y="3432436"/>
            <a:ext cx="17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LH Pre-Selection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C76A99-3389-E9C9-E169-75CE87BF1F76}"/>
              </a:ext>
            </a:extLst>
          </p:cNvPr>
          <p:cNvSpPr txBox="1"/>
          <p:nvPr/>
        </p:nvSpPr>
        <p:spPr>
          <a:xfrm>
            <a:off x="6128894" y="3738035"/>
            <a:ext cx="56393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CN" dirty="0"/>
              <a:t>ad-Had channel: nBaseTau=1; nMediumTau=1; nLeps&gt;=1</a:t>
            </a:r>
          </a:p>
          <a:p>
            <a:pPr algn="ctr"/>
            <a:r>
              <a:rPr lang="en-CN" dirty="0"/>
              <a:t>MET &gt;= 200,  MET trigger</a:t>
            </a:r>
          </a:p>
          <a:p>
            <a:pPr algn="ctr"/>
            <a:r>
              <a:rPr lang="en-CN" dirty="0"/>
              <a:t>Opposite-sign hadronic tau pair</a:t>
            </a:r>
          </a:p>
          <a:p>
            <a:pPr algn="ctr"/>
            <a:r>
              <a:rPr lang="en-CN" dirty="0"/>
              <a:t>bVeto</a:t>
            </a:r>
            <a:br>
              <a:rPr lang="en-CN" dirty="0"/>
            </a:br>
            <a:r>
              <a:rPr lang="en-CN" dirty="0"/>
              <a:t>Mtl_reco &lt; 40GeV &amp;&amp; Mtl_reco &gt; 130GeV</a:t>
            </a:r>
            <a:br>
              <a:rPr lang="en-CN" dirty="0"/>
            </a:br>
            <a:r>
              <a:rPr lang="en-CN" dirty="0"/>
              <a:t>nBaseJet &gt;= 1</a:t>
            </a:r>
          </a:p>
          <a:p>
            <a:pPr algn="ctr"/>
            <a:r>
              <a:rPr lang="en-US" dirty="0"/>
              <a:t>J</a:t>
            </a:r>
            <a:r>
              <a:rPr lang="en-CN" dirty="0"/>
              <a:t>et pt &gt; 100GeV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4B4176-A5D0-3324-FF16-F2B324D842A4}"/>
              </a:ext>
            </a:extLst>
          </p:cNvPr>
          <p:cNvCxnSpPr>
            <a:cxnSpLocks/>
          </p:cNvCxnSpPr>
          <p:nvPr/>
        </p:nvCxnSpPr>
        <p:spPr>
          <a:xfrm>
            <a:off x="4965539" y="3055716"/>
            <a:ext cx="5474826" cy="81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0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49406-A52C-D5F8-DFF3-6DD69EC75708}"/>
              </a:ext>
            </a:extLst>
          </p:cNvPr>
          <p:cNvSpPr txBox="1"/>
          <p:nvPr/>
        </p:nvSpPr>
        <p:spPr>
          <a:xfrm>
            <a:off x="231494" y="995423"/>
            <a:ext cx="11452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</a:t>
            </a:r>
            <a:r>
              <a:rPr lang="en-CN" dirty="0">
                <a:highlight>
                  <a:srgbClr val="FFFF00"/>
                </a:highlight>
              </a:rPr>
              <a:t>yperparameters</a:t>
            </a:r>
            <a:r>
              <a:rPr lang="en-CN" dirty="0"/>
              <a:t>: Ntrees = 200, MaxDepth = 6, MinNodeSize = 2%, Learning rate = 0.03(initial setting)</a:t>
            </a:r>
          </a:p>
          <a:p>
            <a:endParaRPr lang="en-US" b="0" i="0" u="none" strike="noStrike" dirty="0">
              <a:effectLst/>
              <a:cs typeface="Times New Roman" panose="02020603050405020304" pitchFamily="18" charset="0"/>
            </a:endParaRPr>
          </a:p>
          <a:p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Feature engineering: 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Select a simple model and put all features into model, choose Top 30 vars based on importance list, drop high correlated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b="0" i="0" u="none" strike="noStrike" dirty="0">
                <a:effectLst/>
                <a:cs typeface="Times New Roman" panose="02020603050405020304" pitchFamily="18" charset="0"/>
              </a:rPr>
              <a:t>vars</a:t>
            </a: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br>
              <a:rPr lang="en-US" b="0" i="0" u="none" strike="noStrike" dirty="0">
                <a:effectLst/>
                <a:cs typeface="Times New Roman" panose="02020603050405020304" pitchFamily="18" charset="0"/>
              </a:rPr>
            </a:br>
            <a:r>
              <a:rPr lang="en-US" dirty="0">
                <a:highlight>
                  <a:srgbClr val="FFFF00"/>
                </a:highlight>
                <a:cs typeface="Times New Roman" panose="02020603050405020304" pitchFamily="18" charset="0"/>
              </a:rPr>
              <a:t>F</a:t>
            </a:r>
            <a:r>
              <a:rPr lang="en-US" b="0" i="0" u="none" strike="noStrike" dirty="0">
                <a:effectLst/>
                <a:highlight>
                  <a:srgbClr val="FFFF00"/>
                </a:highlight>
                <a:cs typeface="Times New Roman" panose="02020603050405020304" pitchFamily="18" charset="0"/>
              </a:rPr>
              <a:t>inal feature list:</a:t>
            </a:r>
          </a:p>
          <a:p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EC336-A5D7-0A18-62E8-99B9F1E30C82}"/>
              </a:ext>
            </a:extLst>
          </p:cNvPr>
          <p:cNvSpPr txBox="1"/>
          <p:nvPr/>
        </p:nvSpPr>
        <p:spPr>
          <a:xfrm>
            <a:off x="0" y="5895635"/>
            <a:ext cx="1221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Split </a:t>
            </a:r>
            <a:r>
              <a:rPr lang="en-US" dirty="0"/>
              <a:t>strategy: Separate entries by using mod</a:t>
            </a:r>
            <a:r>
              <a:rPr lang="zh-CN" altLang="en-US" dirty="0"/>
              <a:t> </a:t>
            </a:r>
            <a:r>
              <a:rPr lang="en-US" altLang="zh-CN" dirty="0"/>
              <a:t>5, for Fake </a:t>
            </a:r>
            <a:r>
              <a:rPr lang="en-US" altLang="zh-CN" dirty="0" err="1"/>
              <a:t>bkg</a:t>
            </a:r>
            <a:r>
              <a:rPr lang="en-US" altLang="zh-CN" dirty="0"/>
              <a:t>, if separate follow sequence, all weighted entry will split into first fold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CF80B-B596-34BE-AD2E-3C96FD5103DB}"/>
              </a:ext>
            </a:extLst>
          </p:cNvPr>
          <p:cNvSpPr txBox="1"/>
          <p:nvPr/>
        </p:nvSpPr>
        <p:spPr>
          <a:xfrm>
            <a:off x="6667018" y="2651297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</a:t>
            </a:r>
            <a:r>
              <a:rPr lang="en-CN" dirty="0">
                <a:highlight>
                  <a:srgbClr val="FFFF00"/>
                </a:highlight>
              </a:rPr>
              <a:t>eight choose</a:t>
            </a:r>
            <a:r>
              <a:rPr lang="en-CN" dirty="0"/>
              <a:t>: no weight,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abs(weight)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2086-A5DC-DA0A-5976-36E04B20B80D}"/>
              </a:ext>
            </a:extLst>
          </p:cNvPr>
          <p:cNvSpPr txBox="1"/>
          <p:nvPr/>
        </p:nvSpPr>
        <p:spPr>
          <a:xfrm>
            <a:off x="6731396" y="3083751"/>
            <a:ext cx="413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CN" dirty="0"/>
              <a:t>o weight have better performance</a:t>
            </a:r>
            <a:br>
              <a:rPr lang="en-CN" dirty="0"/>
            </a:br>
            <a:r>
              <a:rPr lang="en-CN" dirty="0"/>
              <a:t>but abs(weight) fit our anaysis requirment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50774-54A8-0C99-F364-120FB9D2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53" y="2235510"/>
            <a:ext cx="2949750" cy="3660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2EF12-A30D-8BCC-5DF7-C469664D4EA7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0244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E67AC16-5386-49AF-3BF4-4CAF735E034F}"/>
              </a:ext>
            </a:extLst>
          </p:cNvPr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443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EB0576-92D5-2A2E-8924-D040DE266821}"/>
              </a:ext>
            </a:extLst>
          </p:cNvPr>
          <p:cNvSpPr txBox="1"/>
          <p:nvPr/>
        </p:nvSpPr>
        <p:spPr>
          <a:xfrm>
            <a:off x="769460" y="50906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class(HH)</a:t>
            </a:r>
            <a:endParaRPr kumimoji="1"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直线连接符 8">
            <a:extLst>
              <a:ext uri="{FF2B5EF4-FFF2-40B4-BE49-F238E27FC236}">
                <a16:creationId xmlns:a16="http://schemas.microsoft.com/office/drawing/2014/main" id="{71DCAF9D-F66A-BED3-E8E9-64B0AEDD1250}"/>
              </a:ext>
            </a:extLst>
          </p:cNvPr>
          <p:cNvCxnSpPr>
            <a:cxnSpLocks/>
          </p:cNvCxnSpPr>
          <p:nvPr/>
        </p:nvCxnSpPr>
        <p:spPr>
          <a:xfrm>
            <a:off x="2939786" y="6410596"/>
            <a:ext cx="9252214" cy="0"/>
          </a:xfrm>
          <a:prstGeom prst="line">
            <a:avLst/>
          </a:prstGeom>
          <a:ln w="50800">
            <a:solidFill>
              <a:srgbClr val="483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BCFEA7E-66DA-BD4E-1E7C-9A43022E9EB3}"/>
              </a:ext>
            </a:extLst>
          </p:cNvPr>
          <p:cNvCxnSpPr>
            <a:cxnSpLocks/>
          </p:cNvCxnSpPr>
          <p:nvPr/>
        </p:nvCxnSpPr>
        <p:spPr>
          <a:xfrm>
            <a:off x="-40537" y="6410596"/>
            <a:ext cx="149016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5">
            <a:extLst>
              <a:ext uri="{FF2B5EF4-FFF2-40B4-BE49-F238E27FC236}">
                <a16:creationId xmlns:a16="http://schemas.microsoft.com/office/drawing/2014/main" id="{9C59A260-BFE9-34ED-D34D-66E8F33E4B18}"/>
              </a:ext>
            </a:extLst>
          </p:cNvPr>
          <p:cNvCxnSpPr>
            <a:cxnSpLocks/>
          </p:cNvCxnSpPr>
          <p:nvPr/>
        </p:nvCxnSpPr>
        <p:spPr>
          <a:xfrm>
            <a:off x="1449625" y="6410596"/>
            <a:ext cx="1490161" cy="0"/>
          </a:xfrm>
          <a:prstGeom prst="line">
            <a:avLst/>
          </a:prstGeom>
          <a:ln w="50800">
            <a:solidFill>
              <a:srgbClr val="779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11006-15A5-C5CE-396C-333910A8AA50}"/>
              </a:ext>
            </a:extLst>
          </p:cNvPr>
          <p:cNvSpPr txBox="1"/>
          <p:nvPr/>
        </p:nvSpPr>
        <p:spPr>
          <a:xfrm>
            <a:off x="1453482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C</a:t>
            </a:r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hengxin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Liao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48247-570F-8A72-ADEB-E10E2F9067D5}"/>
              </a:ext>
            </a:extLst>
          </p:cNvPr>
          <p:cNvSpPr txBox="1"/>
          <p:nvPr/>
        </p:nvSpPr>
        <p:spPr>
          <a:xfrm>
            <a:off x="9822441" y="648866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IHEP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SUSY</a:t>
            </a:r>
            <a:r>
              <a:rPr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 </a:t>
            </a:r>
            <a:r>
              <a:rPr lang="en-US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Meeting</a:t>
            </a:r>
            <a:endParaRPr lang="en-CN" dirty="0"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4E615-304D-C105-46E1-C58F8599E1F3}"/>
              </a:ext>
            </a:extLst>
          </p:cNvPr>
          <p:cNvSpPr txBox="1"/>
          <p:nvPr/>
        </p:nvSpPr>
        <p:spPr>
          <a:xfrm>
            <a:off x="358815" y="1180618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CN" dirty="0"/>
              <a:t>yperparameter tune:</a:t>
            </a:r>
            <a:br>
              <a:rPr lang="en-CN" dirty="0"/>
            </a:br>
            <a:r>
              <a:rPr lang="en-CN" dirty="0"/>
              <a:t>use optuna to auto-optimze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9824B-70EC-1852-980B-CC6F7162A7DD}"/>
              </a:ext>
            </a:extLst>
          </p:cNvPr>
          <p:cNvSpPr txBox="1"/>
          <p:nvPr/>
        </p:nvSpPr>
        <p:spPr>
          <a:xfrm>
            <a:off x="7277666" y="1180617"/>
            <a:ext cx="3400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Test_auc = \sum{Test_auc_class}</a:t>
            </a:r>
            <a:br>
              <a:rPr lang="en-CN" dirty="0"/>
            </a:br>
            <a:r>
              <a:rPr lang="en-CN" dirty="0"/>
              <a:t>Train_auc = \sum{Train_auc_class}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77225-E426-8618-9345-3CE8FF04A0F6}"/>
              </a:ext>
            </a:extLst>
          </p:cNvPr>
          <p:cNvSpPr txBox="1"/>
          <p:nvPr/>
        </p:nvSpPr>
        <p:spPr>
          <a:xfrm>
            <a:off x="358815" y="1905019"/>
            <a:ext cx="9163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constraint</a:t>
            </a: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:</a:t>
            </a:r>
            <a:br>
              <a:rPr lang="en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CN" b="0" i="0" u="none" strike="noStrike" dirty="0">
                <a:solidFill>
                  <a:srgbClr val="000000"/>
                </a:solidFill>
                <a:effectLst/>
              </a:rPr>
              <a:t>	average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of AUC need to &gt;= 0.6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penalty function: score =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– 0.3*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auc_gap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 = abs(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train_auc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test_auc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))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	maximum(score)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11BA8-77BB-3497-8CFA-A5EAEC020DC2}"/>
              </a:ext>
            </a:extLst>
          </p:cNvPr>
          <p:cNvSpPr txBox="1"/>
          <p:nvPr/>
        </p:nvSpPr>
        <p:spPr>
          <a:xfrm>
            <a:off x="358815" y="3380108"/>
            <a:ext cx="4332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Grid Search</a:t>
            </a:r>
            <a:br>
              <a:rPr lang="en-CN" b="1" dirty="0"/>
            </a:br>
            <a:r>
              <a:rPr lang="en-CN" b="1" dirty="0"/>
              <a:t>N</a:t>
            </a:r>
            <a:r>
              <a:rPr lang="en-US" b="1" dirty="0"/>
              <a:t>t</a:t>
            </a:r>
            <a:r>
              <a:rPr lang="en-CN" b="1" dirty="0"/>
              <a:t>rees: [200, 300, 400]</a:t>
            </a:r>
          </a:p>
          <a:p>
            <a:r>
              <a:rPr lang="en-CN" b="1" dirty="0"/>
              <a:t>MaxDepth: [4, 6, 8, 10]</a:t>
            </a:r>
            <a:br>
              <a:rPr lang="en-CN" b="1" dirty="0"/>
            </a:br>
            <a:r>
              <a:rPr lang="en-CN" b="1" dirty="0"/>
              <a:t>MinNode: [1, 3, 5, 7]</a:t>
            </a:r>
          </a:p>
          <a:p>
            <a:r>
              <a:rPr lang="en-CN" b="1" dirty="0"/>
              <a:t>Learning rate: [0.001, 0.005, 0.01, 0.05, 0.1]</a:t>
            </a:r>
            <a:endParaRPr lang="en-CN" b="1" dirty="0">
              <a:highlight>
                <a:srgbClr val="FFFF00"/>
              </a:highlight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4B337E-2104-5525-D502-8A94E0EB425E}"/>
              </a:ext>
            </a:extLst>
          </p:cNvPr>
          <p:cNvSpPr/>
          <p:nvPr/>
        </p:nvSpPr>
        <p:spPr>
          <a:xfrm>
            <a:off x="3526285" y="3900668"/>
            <a:ext cx="1520277" cy="451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9EBA-1112-6AE7-5F7B-27026084E073}"/>
              </a:ext>
            </a:extLst>
          </p:cNvPr>
          <p:cNvSpPr txBox="1"/>
          <p:nvPr/>
        </p:nvSpPr>
        <p:spPr>
          <a:xfrm>
            <a:off x="5348398" y="3934106"/>
            <a:ext cx="675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Best one: 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t</a:t>
            </a:r>
            <a:r>
              <a:rPr lang="en-CN" dirty="0">
                <a:solidFill>
                  <a:schemeClr val="bg1"/>
                </a:solidFill>
                <a:highlight>
                  <a:srgbClr val="000080"/>
                </a:highlight>
              </a:rPr>
              <a:t>ree=300, MaxDepth=6, MinNode=1%, Learning Rate=0.05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06C4F-2428-19B0-0550-0238243E865F}"/>
              </a:ext>
            </a:extLst>
          </p:cNvPr>
          <p:cNvSpPr txBox="1"/>
          <p:nvPr/>
        </p:nvSpPr>
        <p:spPr>
          <a:xfrm>
            <a:off x="7277666" y="89159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FFFF00"/>
                </a:highlight>
              </a:rPr>
              <a:t>Class: C1N2, bkg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1EFACC-2F02-978D-4899-EDA963B0BC54}"/>
              </a:ext>
            </a:extLst>
          </p:cNvPr>
          <p:cNvCxnSpPr/>
          <p:nvPr/>
        </p:nvCxnSpPr>
        <p:spPr>
          <a:xfrm flipH="1" flipV="1">
            <a:off x="4340506" y="4857436"/>
            <a:ext cx="1007892" cy="29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96B66E-678C-F420-2B63-409A77072789}"/>
              </a:ext>
            </a:extLst>
          </p:cNvPr>
          <p:cNvSpPr txBox="1"/>
          <p:nvPr/>
        </p:nvSpPr>
        <p:spPr>
          <a:xfrm>
            <a:off x="3526285" y="5302701"/>
            <a:ext cx="386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CN" dirty="0"/>
              <a:t>here still have rooms to optimize for lr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B441C-2D00-E84A-A736-602A6883C05F}"/>
              </a:ext>
            </a:extLst>
          </p:cNvPr>
          <p:cNvSpPr txBox="1"/>
          <p:nvPr/>
        </p:nvSpPr>
        <p:spPr>
          <a:xfrm>
            <a:off x="172994" y="6512009"/>
            <a:ext cx="5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704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19112</TotalTime>
  <Words>2779</Words>
  <Application>Microsoft Macintosh PowerPoint</Application>
  <PresentationFormat>Widescreen</PresentationFormat>
  <Paragraphs>507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PingFang SC Medium</vt:lpstr>
      <vt:lpstr>Arial</vt:lpstr>
      <vt:lpstr>Calibri</vt:lpstr>
      <vt:lpstr>Calibri Light</vt:lpstr>
      <vt:lpstr>Cambria Math</vt:lpstr>
      <vt:lpstr>Times New Roman</vt:lpstr>
      <vt:lpstr>Office Theme</vt:lpstr>
      <vt:lpstr>Search 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廖诚鑫</dc:creator>
  <cp:lastModifiedBy>廖诚鑫</cp:lastModifiedBy>
  <cp:revision>693</cp:revision>
  <dcterms:created xsi:type="dcterms:W3CDTF">2024-11-26T11:49:43Z</dcterms:created>
  <dcterms:modified xsi:type="dcterms:W3CDTF">2025-05-09T07:58:27Z</dcterms:modified>
</cp:coreProperties>
</file>